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Corbel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jQ2OCOfkWBXK4hTkbkFhzctpqz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orbel-regular.fntdata"/><Relationship Id="rId21" Type="http://schemas.openxmlformats.org/officeDocument/2006/relationships/slide" Target="slides/slide16.xml"/><Relationship Id="rId24" Type="http://schemas.openxmlformats.org/officeDocument/2006/relationships/font" Target="fonts/Corbel-italic.fntdata"/><Relationship Id="rId23" Type="http://schemas.openxmlformats.org/officeDocument/2006/relationships/font" Target="fonts/Corbel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Corbel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c29034be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6c29034b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e948c9c6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6e948c9c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AR"/>
              <a:t>Los links estan en los nombres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e1bb98dc2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6e1bb98dc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e1bb98dc2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6e1bb98dc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e948c9c64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6e948c9c6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e948c9c64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6e948c9c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AR"/>
              <a:t>Los links estan en cada ítem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29034be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6c29034b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c29034be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6c29034b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29034be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6c29034be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29034bea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6c29034be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1bb98dc2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6e1bb98dc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29034bea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6c29034b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29034be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6c29034be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e1bb98dc2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6e1bb98dc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 txBox="1"/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orbel"/>
              <a:buNone/>
              <a:defRPr b="1" sz="72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12"/>
          <p:cNvSpPr txBox="1"/>
          <p:nvPr>
            <p:ph idx="1" type="subTitle"/>
          </p:nvPr>
        </p:nvSpPr>
        <p:spPr>
          <a:xfrm>
            <a:off x="1709530" y="4326834"/>
            <a:ext cx="87678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6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6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2000"/>
            </a:lvl9pPr>
          </a:lstStyle>
          <a:p/>
        </p:txBody>
      </p:sp>
      <p:cxnSp>
        <p:nvCxnSpPr>
          <p:cNvPr id="13" name="Google Shape;13;p12"/>
          <p:cNvCxnSpPr/>
          <p:nvPr/>
        </p:nvCxnSpPr>
        <p:spPr>
          <a:xfrm>
            <a:off x="1978660" y="4419600"/>
            <a:ext cx="8229600" cy="0"/>
          </a:xfrm>
          <a:prstGeom prst="straightConnector1">
            <a:avLst/>
          </a:prstGeom>
          <a:noFill/>
          <a:ln cap="flat" cmpd="sng" w="10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 rot="5400000">
            <a:off x="4060136" y="-859735"/>
            <a:ext cx="4038600" cy="9872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1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1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/>
          <p:nvPr>
            <p:ph type="title"/>
          </p:nvPr>
        </p:nvSpPr>
        <p:spPr>
          <a:xfrm rot="5400000">
            <a:off x="7181850" y="2305050"/>
            <a:ext cx="5410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" type="body"/>
          </p:nvPr>
        </p:nvSpPr>
        <p:spPr>
          <a:xfrm rot="5400000">
            <a:off x="2152650" y="-247650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2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1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6" name="Google Shape;16;p14"/>
          <p:cNvSpPr txBox="1"/>
          <p:nvPr>
            <p:ph idx="1" type="body"/>
          </p:nvPr>
        </p:nvSpPr>
        <p:spPr>
          <a:xfrm>
            <a:off x="1159525" y="1759100"/>
            <a:ext cx="9873000" cy="4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ts val="3000"/>
              <a:buChar char="•"/>
              <a:defRPr sz="3000">
                <a:solidFill>
                  <a:srgbClr val="434343"/>
                </a:solidFill>
              </a:defRPr>
            </a:lvl1pPr>
            <a:lvl2pPr indent="-4064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2800"/>
              <a:buChar char="•"/>
              <a:defRPr sz="2800">
                <a:solidFill>
                  <a:srgbClr val="434343"/>
                </a:solidFill>
              </a:defRPr>
            </a:lvl2pPr>
            <a:lvl3pPr indent="-3937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  <a:defRPr sz="2600">
                <a:solidFill>
                  <a:srgbClr val="434343"/>
                </a:solidFill>
              </a:defRPr>
            </a:lvl3pPr>
            <a:lvl4pPr indent="-320039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40"/>
              <a:buChar char="•"/>
              <a:defRPr>
                <a:solidFill>
                  <a:srgbClr val="434343"/>
                </a:solidFill>
              </a:defRPr>
            </a:lvl4pPr>
            <a:lvl5pPr indent="-320039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40"/>
              <a:buChar char="•"/>
              <a:defRPr>
                <a:solidFill>
                  <a:srgbClr val="434343"/>
                </a:solidFill>
              </a:defRPr>
            </a:lvl5pPr>
            <a:lvl6pPr indent="-320039" lvl="5" marL="27432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40"/>
              <a:buChar char="•"/>
              <a:defRPr>
                <a:solidFill>
                  <a:srgbClr val="434343"/>
                </a:solidFill>
              </a:defRPr>
            </a:lvl6pPr>
            <a:lvl7pPr indent="-320039" lvl="6" marL="3200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40"/>
              <a:buChar char="•"/>
              <a:defRPr>
                <a:solidFill>
                  <a:srgbClr val="434343"/>
                </a:solidFill>
              </a:defRPr>
            </a:lvl7pPr>
            <a:lvl8pPr indent="-320040" lvl="7" marL="3657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40"/>
              <a:buChar char="•"/>
              <a:defRPr>
                <a:solidFill>
                  <a:srgbClr val="434343"/>
                </a:solidFill>
              </a:defRPr>
            </a:lvl8pPr>
            <a:lvl9pPr indent="-320040" lvl="8" marL="411480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434343"/>
              </a:buClr>
              <a:buSzPts val="1440"/>
              <a:buChar char="•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1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1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1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1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1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1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1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1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1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Corbel"/>
              <a:buNone/>
              <a:defRPr b="0" sz="7200" cap="none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15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26" name="Google Shape;26;p15"/>
          <p:cNvCxnSpPr/>
          <p:nvPr/>
        </p:nvCxnSpPr>
        <p:spPr>
          <a:xfrm>
            <a:off x="1981200" y="4020408"/>
            <a:ext cx="8229601" cy="0"/>
          </a:xfrm>
          <a:prstGeom prst="straightConnector1">
            <a:avLst/>
          </a:prstGeom>
          <a:noFill/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idx="1" type="body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29" name="Google Shape;29;p16"/>
          <p:cNvSpPr txBox="1"/>
          <p:nvPr>
            <p:ph idx="2" type="body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33" name="Google Shape;33;p16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" type="body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7" name="Google Shape;37;p17"/>
          <p:cNvSpPr txBox="1"/>
          <p:nvPr>
            <p:ph idx="2" type="body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38" name="Google Shape;38;p17"/>
          <p:cNvSpPr txBox="1"/>
          <p:nvPr>
            <p:ph idx="3" type="body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4" type="body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0" name="Google Shape;40;p17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7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7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/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b="0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" type="body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  <a:buChar char="•"/>
              <a:defRPr sz="3200"/>
            </a:lvl1pPr>
            <a:lvl2pPr indent="-3708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40"/>
              <a:buChar char="•"/>
              <a:defRPr sz="2800"/>
            </a:lvl2pPr>
            <a:lvl3pPr indent="-35051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20"/>
              <a:buChar char="•"/>
              <a:defRPr sz="24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6" name="Google Shape;46;p19"/>
          <p:cNvSpPr txBox="1"/>
          <p:nvPr>
            <p:ph idx="2" type="body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b="0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/>
          <p:nvPr>
            <p:ph idx="2" type="pic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91425" wrap="square" tIns="1828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  <a:defRPr b="0" i="0" sz="2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  <a:defRPr b="0" i="0" sz="2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rbel"/>
              <a:buNone/>
              <a:defRPr b="0" i="0" sz="2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3" name="Google Shape;53;p20"/>
          <p:cNvSpPr txBox="1"/>
          <p:nvPr>
            <p:ph idx="1" type="body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54" name="Google Shape;54;p20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0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1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" type="body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0039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988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9879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9879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9879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987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987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Relationship Id="rId4" Type="http://schemas.openxmlformats.org/officeDocument/2006/relationships/image" Target="../media/image11.gif"/><Relationship Id="rId5" Type="http://schemas.openxmlformats.org/officeDocument/2006/relationships/image" Target="../media/image10.gif"/><Relationship Id="rId6" Type="http://schemas.openxmlformats.org/officeDocument/2006/relationships/hyperlink" Target="https://github.com/spritewidget/spaceblast" TargetMode="External"/><Relationship Id="rId7" Type="http://schemas.openxmlformats.org/officeDocument/2006/relationships/hyperlink" Target="https://github.com/2d-inc/HistoryOfEverything" TargetMode="External"/><Relationship Id="rId8" Type="http://schemas.openxmlformats.org/officeDocument/2006/relationships/hyperlink" Target="https://github.com/skenderl/Flutter-UniversalControll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rive.app/" TargetMode="External"/><Relationship Id="rId4" Type="http://schemas.openxmlformats.org/officeDocument/2006/relationships/hyperlink" Target="https://codemagic.io/" TargetMode="External"/><Relationship Id="rId5" Type="http://schemas.openxmlformats.org/officeDocument/2006/relationships/hyperlink" Target="https://javiercbk.github.io/json_to_dart/" TargetMode="External"/><Relationship Id="rId6" Type="http://schemas.openxmlformats.org/officeDocument/2006/relationships/hyperlink" Target="https://pub.dev/" TargetMode="External"/><Relationship Id="rId7" Type="http://schemas.openxmlformats.org/officeDocument/2006/relationships/hyperlink" Target="https://flutterawesome.com/" TargetMode="External"/><Relationship Id="rId8" Type="http://schemas.openxmlformats.org/officeDocument/2006/relationships/hyperlink" Target="https://itsallwidgets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/>
          <p:nvPr/>
        </p:nvSpPr>
        <p:spPr>
          <a:xfrm>
            <a:off x="244575" y="251525"/>
            <a:ext cx="11698200" cy="163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>
            <p:ph type="ctrTitle"/>
          </p:nvPr>
        </p:nvSpPr>
        <p:spPr>
          <a:xfrm>
            <a:off x="1112542" y="1589988"/>
            <a:ext cx="99669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Open Sans"/>
              <a:buNone/>
            </a:pPr>
            <a:r>
              <a:rPr lang="es-AR" sz="5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Desarrollo multiplataforma en tiempo récord con Flutter</a:t>
            </a:r>
            <a:endParaRPr sz="5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"/>
          <p:cNvSpPr txBox="1"/>
          <p:nvPr>
            <p:ph idx="1" type="subTitle"/>
          </p:nvPr>
        </p:nvSpPr>
        <p:spPr>
          <a:xfrm>
            <a:off x="1705475" y="4805825"/>
            <a:ext cx="36276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Kevin Morelli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Mobile Developer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XABLU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6800" y="479850"/>
            <a:ext cx="2847825" cy="97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"/>
          <p:cNvGrpSpPr/>
          <p:nvPr/>
        </p:nvGrpSpPr>
        <p:grpSpPr>
          <a:xfrm>
            <a:off x="1257149" y="322158"/>
            <a:ext cx="2134380" cy="1496734"/>
            <a:chOff x="4783666" y="393390"/>
            <a:chExt cx="2624668" cy="1840548"/>
          </a:xfrm>
        </p:grpSpPr>
        <p:pic>
          <p:nvPicPr>
            <p:cNvPr id="78" name="Google Shape;7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83666" y="393390"/>
              <a:ext cx="2624668" cy="184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"/>
            <p:cNvSpPr/>
            <p:nvPr/>
          </p:nvSpPr>
          <p:spPr>
            <a:xfrm>
              <a:off x="5461950" y="1810625"/>
              <a:ext cx="1314600" cy="22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c29034bea_0_57"/>
          <p:cNvSpPr txBox="1"/>
          <p:nvPr>
            <p:ph type="ctrTitle"/>
          </p:nvPr>
        </p:nvSpPr>
        <p:spPr>
          <a:xfrm>
            <a:off x="1109980" y="882376"/>
            <a:ext cx="99669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-AR"/>
              <a:t>EJEMPLOS</a:t>
            </a:r>
            <a:endParaRPr/>
          </a:p>
        </p:txBody>
      </p:sp>
      <p:sp>
        <p:nvSpPr>
          <p:cNvPr id="145" name="Google Shape;145;g6c29034bea_0_57"/>
          <p:cNvSpPr txBox="1"/>
          <p:nvPr>
            <p:ph idx="1" type="subTitle"/>
          </p:nvPr>
        </p:nvSpPr>
        <p:spPr>
          <a:xfrm>
            <a:off x="1709530" y="4326834"/>
            <a:ext cx="87678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/>
              <a:t>Potencial de Flutter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6e948c9c64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138" y="1091668"/>
            <a:ext cx="2914650" cy="516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6e948c9c64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92" y="1091675"/>
            <a:ext cx="2704996" cy="51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6e948c9c64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0113" y="1082850"/>
            <a:ext cx="291465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6e948c9c64_0_2"/>
          <p:cNvSpPr txBox="1"/>
          <p:nvPr/>
        </p:nvSpPr>
        <p:spPr>
          <a:xfrm>
            <a:off x="1107138" y="593550"/>
            <a:ext cx="2914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000000"/>
                </a:solidFill>
                <a:uFill>
                  <a:noFill/>
                </a:uFill>
                <a:latin typeface="Corbel"/>
                <a:ea typeface="Corbel"/>
                <a:cs typeface="Corbel"/>
                <a:sym typeface="Corbel"/>
                <a:hlinkClick r:id="rId6"/>
              </a:rPr>
              <a:t>Space Blast</a:t>
            </a:r>
            <a:endParaRPr b="1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4" name="Google Shape;154;g6e948c9c64_0_2"/>
          <p:cNvSpPr txBox="1"/>
          <p:nvPr/>
        </p:nvSpPr>
        <p:spPr>
          <a:xfrm>
            <a:off x="4638588" y="593550"/>
            <a:ext cx="2914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000000"/>
                </a:solidFill>
                <a:uFill>
                  <a:noFill/>
                </a:uFill>
                <a:latin typeface="Corbel"/>
                <a:ea typeface="Corbel"/>
                <a:cs typeface="Corbel"/>
                <a:sym typeface="Corbel"/>
                <a:hlinkClick r:id="rId7"/>
              </a:rPr>
              <a:t>The History of Everything</a:t>
            </a:r>
            <a:endParaRPr b="1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5" name="Google Shape;155;g6e948c9c64_0_2"/>
          <p:cNvSpPr txBox="1"/>
          <p:nvPr/>
        </p:nvSpPr>
        <p:spPr>
          <a:xfrm>
            <a:off x="8170038" y="593550"/>
            <a:ext cx="2914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000000"/>
                </a:solidFill>
                <a:uFill>
                  <a:noFill/>
                </a:uFill>
                <a:latin typeface="Corbel"/>
                <a:ea typeface="Corbel"/>
                <a:cs typeface="Corbel"/>
                <a:sym typeface="Corbel"/>
                <a:hlinkClick r:id="rId8"/>
              </a:rPr>
              <a:t>Universal Controller</a:t>
            </a:r>
            <a:endParaRPr b="1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e1bb98dc2_1_37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Dart</a:t>
            </a:r>
            <a:endParaRPr/>
          </a:p>
        </p:txBody>
      </p:sp>
      <p:sp>
        <p:nvSpPr>
          <p:cNvPr id="161" name="Google Shape;161;g6e1bb98dc2_1_37"/>
          <p:cNvSpPr txBox="1"/>
          <p:nvPr>
            <p:ph idx="1" type="body"/>
          </p:nvPr>
        </p:nvSpPr>
        <p:spPr>
          <a:xfrm>
            <a:off x="1159525" y="1759100"/>
            <a:ext cx="9873000" cy="4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Open-source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Similar a Java y C#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Utiliza su propia máquina virtual (DartVM)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Se puede usar en web, servers y aplicaciones móviles.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e1bb98dc2_1_42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Patrones</a:t>
            </a:r>
            <a:endParaRPr/>
          </a:p>
        </p:txBody>
      </p:sp>
      <p:sp>
        <p:nvSpPr>
          <p:cNvPr id="167" name="Google Shape;167;g6e1bb98dc2_1_42"/>
          <p:cNvSpPr txBox="1"/>
          <p:nvPr>
            <p:ph idx="1" type="body"/>
          </p:nvPr>
        </p:nvSpPr>
        <p:spPr>
          <a:xfrm>
            <a:off x="1159525" y="1759100"/>
            <a:ext cx="9873000" cy="4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 sz="2400"/>
              <a:t>BLoC</a:t>
            </a:r>
            <a:r>
              <a:rPr lang="es-AR"/>
              <a:t> </a:t>
            </a:r>
            <a:r>
              <a:rPr lang="es-AR" sz="1800"/>
              <a:t>(</a:t>
            </a:r>
            <a:r>
              <a:rPr b="1" lang="es-AR" sz="1800"/>
              <a:t>B</a:t>
            </a:r>
            <a:r>
              <a:rPr lang="es-AR" sz="1800"/>
              <a:t>usiness </a:t>
            </a:r>
            <a:r>
              <a:rPr b="1" lang="es-AR" sz="1800"/>
              <a:t>Lo</a:t>
            </a:r>
            <a:r>
              <a:rPr lang="es-AR" sz="1800"/>
              <a:t>gic </a:t>
            </a:r>
            <a:r>
              <a:rPr b="1" lang="es-AR" sz="1800"/>
              <a:t>C</a:t>
            </a:r>
            <a:r>
              <a:rPr lang="es-AR" sz="1800"/>
              <a:t>omponent)</a:t>
            </a:r>
            <a:endParaRPr sz="1800"/>
          </a:p>
          <a:p>
            <a:pPr indent="-381000" lvl="1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</a:pPr>
            <a:r>
              <a:rPr lang="es-AR" sz="2400"/>
              <a:t>Recomendado por Google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</a:pPr>
            <a:r>
              <a:rPr lang="es-AR" sz="2400"/>
              <a:t>Complejo e innecesario para aplicaciones simples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</a:pPr>
            <a:r>
              <a:rPr lang="es-AR" sz="2400"/>
              <a:t>Provider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</a:pPr>
            <a:r>
              <a:rPr lang="es-AR" sz="2400"/>
              <a:t>Basado en el package comunitario Provider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</a:pPr>
            <a:r>
              <a:rPr lang="es-AR" sz="2400"/>
              <a:t>Mezcla inyección de dependencia y manejo de estado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e948c9c64_0_32"/>
          <p:cNvSpPr txBox="1"/>
          <p:nvPr>
            <p:ph type="ctrTitle"/>
          </p:nvPr>
        </p:nvSpPr>
        <p:spPr>
          <a:xfrm>
            <a:off x="1109980" y="882376"/>
            <a:ext cx="99669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-AR"/>
              <a:t>DEMO</a:t>
            </a:r>
            <a:endParaRPr/>
          </a:p>
        </p:txBody>
      </p:sp>
      <p:sp>
        <p:nvSpPr>
          <p:cNvPr id="173" name="Google Shape;173;g6e948c9c64_0_32"/>
          <p:cNvSpPr txBox="1"/>
          <p:nvPr>
            <p:ph idx="1" type="subTitle"/>
          </p:nvPr>
        </p:nvSpPr>
        <p:spPr>
          <a:xfrm>
            <a:off x="1709530" y="4326834"/>
            <a:ext cx="87678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/>
              <a:t>Flutter en acción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e948c9c64_0_17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Links</a:t>
            </a:r>
            <a:endParaRPr/>
          </a:p>
        </p:txBody>
      </p:sp>
      <p:sp>
        <p:nvSpPr>
          <p:cNvPr id="179" name="Google Shape;179;g6e948c9c64_0_17"/>
          <p:cNvSpPr txBox="1"/>
          <p:nvPr>
            <p:ph idx="1" type="body"/>
          </p:nvPr>
        </p:nvSpPr>
        <p:spPr>
          <a:xfrm>
            <a:off x="1159525" y="1759100"/>
            <a:ext cx="9873000" cy="4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s-AR" sz="2400">
                <a:solidFill>
                  <a:srgbClr val="000000"/>
                </a:solidFill>
                <a:uFill>
                  <a:noFill/>
                </a:uFill>
                <a:hlinkClick r:id="rId3"/>
              </a:rPr>
              <a:t>Rive</a:t>
            </a:r>
            <a:r>
              <a:rPr lang="es-AR" sz="2400">
                <a:solidFill>
                  <a:srgbClr val="000000"/>
                </a:solidFill>
              </a:rPr>
              <a:t> </a:t>
            </a:r>
            <a:r>
              <a:rPr lang="es-AR" sz="1800">
                <a:solidFill>
                  <a:srgbClr val="666666"/>
                </a:solidFill>
              </a:rPr>
              <a:t>- Diseño y animación 2D de widgets</a:t>
            </a:r>
            <a:endParaRPr sz="18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s-AR" sz="2400">
                <a:solidFill>
                  <a:srgbClr val="000000"/>
                </a:solidFill>
                <a:uFill>
                  <a:noFill/>
                </a:uFill>
                <a:hlinkClick r:id="rId4"/>
              </a:rPr>
              <a:t>CodeMagic</a:t>
            </a:r>
            <a:r>
              <a:rPr lang="es-AR" sz="2400">
                <a:solidFill>
                  <a:srgbClr val="999999"/>
                </a:solidFill>
              </a:rPr>
              <a:t> </a:t>
            </a:r>
            <a:r>
              <a:rPr lang="es-AR" sz="1800">
                <a:solidFill>
                  <a:srgbClr val="666666"/>
                </a:solidFill>
              </a:rPr>
              <a:t>- CI/CD para Flutter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s-AR" sz="2400">
                <a:solidFill>
                  <a:srgbClr val="000000"/>
                </a:solidFill>
                <a:uFill>
                  <a:noFill/>
                </a:uFill>
                <a:hlinkClick r:id="rId5"/>
              </a:rPr>
              <a:t>JSON to Dart</a:t>
            </a:r>
            <a:r>
              <a:rPr lang="es-AR" sz="2400">
                <a:solidFill>
                  <a:srgbClr val="000000"/>
                </a:solidFill>
              </a:rPr>
              <a:t> </a:t>
            </a:r>
            <a:r>
              <a:rPr lang="es-AR" sz="1800">
                <a:solidFill>
                  <a:srgbClr val="666666"/>
                </a:solidFill>
              </a:rPr>
              <a:t>- Herramienta para producir clases a partir de un json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s-AR" sz="2400">
                <a:solidFill>
                  <a:srgbClr val="000000"/>
                </a:solidFill>
                <a:uFill>
                  <a:noFill/>
                </a:uFill>
                <a:hlinkClick r:id="rId6"/>
              </a:rPr>
              <a:t>Pub.dev</a:t>
            </a:r>
            <a:r>
              <a:rPr lang="es-AR" sz="2400">
                <a:solidFill>
                  <a:srgbClr val="000000"/>
                </a:solidFill>
              </a:rPr>
              <a:t> </a:t>
            </a:r>
            <a:r>
              <a:rPr lang="es-AR" sz="1800">
                <a:solidFill>
                  <a:srgbClr val="666666"/>
                </a:solidFill>
              </a:rPr>
              <a:t>- Paquetes de Dart y Flutter</a:t>
            </a:r>
            <a:endParaRPr>
              <a:solidFill>
                <a:srgbClr val="666666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s-AR" sz="2400">
                <a:solidFill>
                  <a:srgbClr val="000000"/>
                </a:solidFill>
                <a:uFill>
                  <a:noFill/>
                </a:uFill>
                <a:hlinkClick r:id="rId7"/>
              </a:rPr>
              <a:t>Flutter Awesome</a:t>
            </a:r>
            <a:r>
              <a:rPr lang="es-AR" sz="2400">
                <a:solidFill>
                  <a:srgbClr val="000000"/>
                </a:solidFill>
              </a:rPr>
              <a:t> </a:t>
            </a:r>
            <a:r>
              <a:rPr lang="es-AR" sz="1800">
                <a:solidFill>
                  <a:srgbClr val="666666"/>
                </a:solidFill>
              </a:rPr>
              <a:t>- Recopilación de tutoriales, templates y código fuente</a:t>
            </a:r>
            <a:endParaRPr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s-AR" sz="2400">
                <a:solidFill>
                  <a:srgbClr val="000000"/>
                </a:solidFill>
                <a:uFill>
                  <a:noFill/>
                </a:uFill>
                <a:hlinkClick r:id="rId8"/>
              </a:rPr>
              <a:t>It’s all widgets!</a:t>
            </a:r>
            <a:r>
              <a:rPr lang="es-AR" sz="2400">
                <a:solidFill>
                  <a:srgbClr val="000000"/>
                </a:solidFill>
              </a:rPr>
              <a:t> </a:t>
            </a:r>
            <a:r>
              <a:rPr lang="es-AR" sz="1800">
                <a:solidFill>
                  <a:srgbClr val="666666"/>
                </a:solidFill>
              </a:rPr>
              <a:t>- Recopilación de apps hechas con Flutter y publicadas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ctrTitle"/>
          </p:nvPr>
        </p:nvSpPr>
        <p:spPr>
          <a:xfrm>
            <a:off x="1109980" y="1371526"/>
            <a:ext cx="99669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Open Sans"/>
              <a:buNone/>
            </a:pPr>
            <a:r>
              <a:rPr lang="es-AR">
                <a:latin typeface="Open Sans"/>
                <a:ea typeface="Open Sans"/>
                <a:cs typeface="Open Sans"/>
                <a:sym typeface="Open Sans"/>
              </a:rPr>
              <a:t>¡MUCHAS GRACIAS!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1126" y="666506"/>
            <a:ext cx="2624667" cy="18405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0"/>
          <p:cNvSpPr txBox="1"/>
          <p:nvPr>
            <p:ph idx="1" type="subTitle"/>
          </p:nvPr>
        </p:nvSpPr>
        <p:spPr>
          <a:xfrm>
            <a:off x="1797100" y="4805825"/>
            <a:ext cx="3627600" cy="15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Kevin Morelli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@KevMorelli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kev9318@gmail.com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5502700" y="2078800"/>
            <a:ext cx="1273800" cy="26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29034bea_0_5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AR">
                <a:solidFill>
                  <a:srgbClr val="434343"/>
                </a:solidFill>
              </a:rPr>
              <a:t>Agenda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85" name="Google Shape;85;g6c29034bea_0_5"/>
          <p:cNvSpPr txBox="1"/>
          <p:nvPr>
            <p:ph idx="1" type="body"/>
          </p:nvPr>
        </p:nvSpPr>
        <p:spPr>
          <a:xfrm>
            <a:off x="1159450" y="1471175"/>
            <a:ext cx="98730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¿Qué es Flutter?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Plataformas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Widgets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Ejemplos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Dart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Patrones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29034bea_0_10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Acerca de Flutter</a:t>
            </a:r>
            <a:endParaRPr/>
          </a:p>
        </p:txBody>
      </p:sp>
      <p:sp>
        <p:nvSpPr>
          <p:cNvPr id="91" name="Google Shape;91;g6c29034bea_0_10"/>
          <p:cNvSpPr txBox="1"/>
          <p:nvPr/>
        </p:nvSpPr>
        <p:spPr>
          <a:xfrm>
            <a:off x="1158250" y="1599825"/>
            <a:ext cx="4443000" cy="46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434343"/>
                </a:solidFill>
                <a:latin typeface="Corbel"/>
                <a:ea typeface="Corbel"/>
                <a:cs typeface="Corbel"/>
                <a:sym typeface="Corbel"/>
              </a:rPr>
              <a:t>Multiplataforma</a:t>
            </a:r>
            <a:endParaRPr sz="2400">
              <a:solidFill>
                <a:srgbClr val="434343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rbel"/>
              <a:buChar char="●"/>
            </a:pPr>
            <a:r>
              <a:rPr lang="es-AR" sz="2400">
                <a:solidFill>
                  <a:srgbClr val="434343"/>
                </a:solidFill>
                <a:latin typeface="Corbel"/>
                <a:ea typeface="Corbel"/>
                <a:cs typeface="Corbel"/>
                <a:sym typeface="Corbel"/>
              </a:rPr>
              <a:t>Open source</a:t>
            </a:r>
            <a:endParaRPr sz="2400">
              <a:solidFill>
                <a:srgbClr val="434343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rbel"/>
              <a:buChar char="●"/>
            </a:pPr>
            <a:r>
              <a:rPr lang="es-AR" sz="2400">
                <a:solidFill>
                  <a:srgbClr val="434343"/>
                </a:solidFill>
                <a:latin typeface="Corbel"/>
                <a:ea typeface="Corbel"/>
                <a:cs typeface="Corbel"/>
                <a:sym typeface="Corbel"/>
              </a:rPr>
              <a:t>Hot Reload y Hot Restart</a:t>
            </a:r>
            <a:endParaRPr b="0" i="0" sz="2400" u="none" cap="none" strike="noStrike">
              <a:solidFill>
                <a:srgbClr val="434343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434343"/>
                </a:solidFill>
                <a:latin typeface="Corbel"/>
                <a:ea typeface="Corbel"/>
                <a:cs typeface="Corbel"/>
                <a:sym typeface="Corbel"/>
              </a:rPr>
              <a:t>UI expresiva y flexible</a:t>
            </a:r>
            <a:endParaRPr b="0" i="0" sz="2400" u="none" cap="none" strike="noStrike">
              <a:solidFill>
                <a:srgbClr val="434343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434343"/>
                </a:solidFill>
                <a:latin typeface="Corbel"/>
                <a:ea typeface="Corbel"/>
                <a:cs typeface="Corbel"/>
                <a:sym typeface="Corbel"/>
              </a:rPr>
              <a:t>Rendimiento nativo</a:t>
            </a:r>
            <a:endParaRPr b="0" i="0" sz="2400" u="none" cap="none" strike="noStrike">
              <a:solidFill>
                <a:srgbClr val="434343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434343"/>
                </a:solidFill>
                <a:latin typeface="Corbel"/>
                <a:ea typeface="Corbel"/>
                <a:cs typeface="Corbel"/>
                <a:sym typeface="Corbel"/>
              </a:rPr>
              <a:t>Skia para gráficos</a:t>
            </a:r>
            <a:endParaRPr b="0" i="0" sz="2400" u="none" cap="none" strike="noStrike">
              <a:solidFill>
                <a:srgbClr val="434343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434343"/>
                </a:solidFill>
                <a:latin typeface="Corbel"/>
                <a:ea typeface="Corbel"/>
                <a:cs typeface="Corbel"/>
                <a:sym typeface="Corbel"/>
              </a:rPr>
              <a:t>Dart</a:t>
            </a:r>
            <a:endParaRPr b="0" i="0" sz="2400" u="none" cap="none" strike="noStrike">
              <a:solidFill>
                <a:srgbClr val="434343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434343"/>
                </a:solidFill>
                <a:latin typeface="Corbel"/>
                <a:ea typeface="Corbel"/>
                <a:cs typeface="Corbel"/>
                <a:sym typeface="Corbel"/>
              </a:rPr>
              <a:t>Apoyado por Google</a:t>
            </a:r>
            <a:endParaRPr b="0" i="0" sz="2400" u="none" cap="none" strike="noStrike">
              <a:solidFill>
                <a:srgbClr val="43434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2" name="Google Shape;92;g6c29034be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0150" y="471850"/>
            <a:ext cx="3124475" cy="31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c29034bea_0_22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Plataformas</a:t>
            </a:r>
            <a:endParaRPr/>
          </a:p>
        </p:txBody>
      </p:sp>
      <p:pic>
        <p:nvPicPr>
          <p:cNvPr id="98" name="Google Shape;98;g6c29034bea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000" y="1510300"/>
            <a:ext cx="4506851" cy="224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6c29034bea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175" y="1510300"/>
            <a:ext cx="4207799" cy="479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6c29034bea_0_22"/>
          <p:cNvSpPr txBox="1"/>
          <p:nvPr/>
        </p:nvSpPr>
        <p:spPr>
          <a:xfrm rot="2372098">
            <a:off x="4275050" y="4273351"/>
            <a:ext cx="886499" cy="345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ALPHA</a:t>
            </a:r>
            <a:endParaRPr b="1" i="0" sz="1400" u="none" cap="none" strike="noStrike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g6c29034bea_0_22"/>
          <p:cNvSpPr txBox="1"/>
          <p:nvPr/>
        </p:nvSpPr>
        <p:spPr>
          <a:xfrm rot="2372098">
            <a:off x="3371450" y="3063476"/>
            <a:ext cx="886499" cy="345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BETA</a:t>
            </a:r>
            <a:endParaRPr b="1" i="0" sz="1400" u="none" cap="none" strike="noStrike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g6c29034bea_0_22"/>
          <p:cNvSpPr txBox="1"/>
          <p:nvPr/>
        </p:nvSpPr>
        <p:spPr>
          <a:xfrm>
            <a:off x="6458350" y="4449850"/>
            <a:ext cx="45753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Exportar el proyecto en modo release/deploy removerá la máquina virtual de Dart y lo cual reducirá extremadamente el peso de la app y correrá a nivel nativo permitiendo una experiencia super fluida a 60 FPS 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3" name="Google Shape;103;g6c29034bea_0_22"/>
          <p:cNvSpPr/>
          <p:nvPr/>
        </p:nvSpPr>
        <p:spPr>
          <a:xfrm>
            <a:off x="6246000" y="4240450"/>
            <a:ext cx="4920900" cy="1976100"/>
          </a:xfrm>
          <a:prstGeom prst="frame">
            <a:avLst>
              <a:gd fmla="val 5802" name="adj1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c29034bea_0_51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Herramientas</a:t>
            </a:r>
            <a:endParaRPr/>
          </a:p>
        </p:txBody>
      </p:sp>
      <p:sp>
        <p:nvSpPr>
          <p:cNvPr id="109" name="Google Shape;109;g6c29034bea_0_51"/>
          <p:cNvSpPr txBox="1"/>
          <p:nvPr>
            <p:ph idx="1" type="body"/>
          </p:nvPr>
        </p:nvSpPr>
        <p:spPr>
          <a:xfrm>
            <a:off x="1159525" y="1759100"/>
            <a:ext cx="9873000" cy="4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Visual Studio Code</a:t>
            </a:r>
            <a:endParaRPr/>
          </a:p>
          <a:p>
            <a:pPr indent="-406400" lvl="1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800"/>
              <a:buChar char="•"/>
            </a:pPr>
            <a:r>
              <a:rPr lang="es-AR"/>
              <a:t>Web DevTools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Android Studio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1bb98dc2_1_21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Flutter no usa controles nativos</a:t>
            </a:r>
            <a:endParaRPr/>
          </a:p>
        </p:txBody>
      </p:sp>
      <p:pic>
        <p:nvPicPr>
          <p:cNvPr id="115" name="Google Shape;115;g6e1bb98dc2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200" y="2160227"/>
            <a:ext cx="7301226" cy="349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c29034bea_0_39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Widgets</a:t>
            </a:r>
            <a:endParaRPr/>
          </a:p>
        </p:txBody>
      </p:sp>
      <p:pic>
        <p:nvPicPr>
          <p:cNvPr id="121" name="Google Shape;121;g6c29034bea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652" y="963298"/>
            <a:ext cx="5978200" cy="45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6c29034bea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00" y="2063027"/>
            <a:ext cx="4237526" cy="37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6c29034bea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8450" y="4049499"/>
            <a:ext cx="2722950" cy="24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29034bea_0_28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Stateful vs Stateless widgets</a:t>
            </a:r>
            <a:endParaRPr/>
          </a:p>
        </p:txBody>
      </p:sp>
      <p:sp>
        <p:nvSpPr>
          <p:cNvPr id="129" name="Google Shape;129;g6c29034bea_0_28"/>
          <p:cNvSpPr/>
          <p:nvPr/>
        </p:nvSpPr>
        <p:spPr>
          <a:xfrm>
            <a:off x="1376438" y="1949925"/>
            <a:ext cx="3485100" cy="1070100"/>
          </a:xfrm>
          <a:prstGeom prst="parallelogram">
            <a:avLst>
              <a:gd fmla="val 25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AR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Stateful</a:t>
            </a:r>
            <a:endParaRPr b="1" i="0" sz="2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0" name="Google Shape;130;g6c29034bea_0_28"/>
          <p:cNvSpPr/>
          <p:nvPr/>
        </p:nvSpPr>
        <p:spPr>
          <a:xfrm>
            <a:off x="6644663" y="1949925"/>
            <a:ext cx="3485100" cy="1070100"/>
          </a:xfrm>
          <a:prstGeom prst="parallelogram">
            <a:avLst>
              <a:gd fmla="val 2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AR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Stateless</a:t>
            </a:r>
            <a:endParaRPr b="1" i="0" sz="2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1" name="Google Shape;131;g6c29034bea_0_28"/>
          <p:cNvSpPr txBox="1"/>
          <p:nvPr/>
        </p:nvSpPr>
        <p:spPr>
          <a:xfrm>
            <a:off x="6583150" y="3442100"/>
            <a:ext cx="39657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Más usado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Te permite construir widgets que simplemente muestran data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No pueden actualizar la UI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" name="Google Shape;132;g6c29034bea_0_28"/>
          <p:cNvSpPr txBox="1"/>
          <p:nvPr/>
        </p:nvSpPr>
        <p:spPr>
          <a:xfrm>
            <a:off x="1376450" y="3442100"/>
            <a:ext cx="39657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Pueden manejar data interna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●"/>
            </a:pPr>
            <a:r>
              <a:rPr b="0" i="0" lang="es-AR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Pueden cambiar data y actualizar la UI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1bb98dc2_1_29"/>
          <p:cNvSpPr txBox="1"/>
          <p:nvPr>
            <p:ph type="title"/>
          </p:nvPr>
        </p:nvSpPr>
        <p:spPr>
          <a:xfrm>
            <a:off x="1158238" y="4028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AR"/>
              <a:t>Layouts</a:t>
            </a:r>
            <a:endParaRPr/>
          </a:p>
        </p:txBody>
      </p:sp>
      <p:sp>
        <p:nvSpPr>
          <p:cNvPr id="138" name="Google Shape;138;g6e1bb98dc2_1_29"/>
          <p:cNvSpPr txBox="1"/>
          <p:nvPr>
            <p:ph idx="1" type="body"/>
          </p:nvPr>
        </p:nvSpPr>
        <p:spPr>
          <a:xfrm>
            <a:off x="1159525" y="1759100"/>
            <a:ext cx="9873000" cy="4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Para único widget: Center, Container, etc.  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s-AR"/>
              <a:t>Para mùltiples widgets: Row, Column, Stack, Grid y List</a:t>
            </a:r>
            <a:endParaRPr b="1"/>
          </a:p>
        </p:txBody>
      </p:sp>
      <p:pic>
        <p:nvPicPr>
          <p:cNvPr id="139" name="Google Shape;139;g6e1bb98dc2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2900" y="3499550"/>
            <a:ext cx="48768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e">
  <a:themeElements>
    <a:clrScheme name="Personalizado 7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53D3D"/>
      </a:accent1>
      <a:accent2>
        <a:srgbClr val="4C4C72"/>
      </a:accent2>
      <a:accent3>
        <a:srgbClr val="A3A3C1"/>
      </a:accent3>
      <a:accent4>
        <a:srgbClr val="FF8427"/>
      </a:accent4>
      <a:accent5>
        <a:srgbClr val="CC9900"/>
      </a:accent5>
      <a:accent6>
        <a:srgbClr val="B22600"/>
      </a:accent6>
      <a:hlink>
        <a:srgbClr val="0070C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2018-12-14T13:54:55Z</dcterms:created>
  <dc:creator>SW-04</dc:creator>
</cp:coreProperties>
</file>